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1" r:id="rId5"/>
    <p:sldId id="262"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53"/>
  </p:normalViewPr>
  <p:slideViewPr>
    <p:cSldViewPr snapToGrid="0" snapToObjects="1">
      <p:cViewPr varScale="1">
        <p:scale>
          <a:sx n="108" d="100"/>
          <a:sy n="108" d="100"/>
        </p:scale>
        <p:origin x="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12/16/19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12/16/19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ujaP07/Capestone-Project_ML/blob/master/Capestone%20Project%20-%20Toronto%20%26%20New%20York%20Analysis.ipynb" TargetMode="External"/><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 Id="rId4" Type="http://schemas.openxmlformats.org/officeDocument/2006/relationships/hyperlink" Target="https://en.wikipedia.org/wiki/List_of_postal_codes_of_Canada:_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github.com/PujaP07/Capestone-Project_ML/blob/master/Capestone%20Project%20-%20Toronto%20%26%20New%20York%20Analysis.ipynb" TargetMode="Externa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C613-7CE1-374E-9BC4-6CE3DC0A436C}"/>
              </a:ext>
            </a:extLst>
          </p:cNvPr>
          <p:cNvSpPr>
            <a:spLocks noGrp="1"/>
          </p:cNvSpPr>
          <p:nvPr>
            <p:ph type="title"/>
          </p:nvPr>
        </p:nvSpPr>
        <p:spPr>
          <a:xfrm>
            <a:off x="1605958" y="2379765"/>
            <a:ext cx="9603275" cy="1049235"/>
          </a:xfrm>
        </p:spPr>
        <p:txBody>
          <a:bodyPr/>
          <a:lstStyle/>
          <a:p>
            <a:r>
              <a:rPr lang="en-US" dirty="0"/>
              <a:t>common food cuisines in Canada (Toronto )and USA (New York City)</a:t>
            </a:r>
          </a:p>
        </p:txBody>
      </p:sp>
    </p:spTree>
    <p:extLst>
      <p:ext uri="{BB962C8B-B14F-4D97-AF65-F5344CB8AC3E}">
        <p14:creationId xmlns:p14="http://schemas.microsoft.com/office/powerpoint/2010/main" val="611206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EB75-63FD-B146-81EF-ABDF19B181FD}"/>
              </a:ext>
            </a:extLst>
          </p:cNvPr>
          <p:cNvSpPr>
            <a:spLocks noGrp="1"/>
          </p:cNvSpPr>
          <p:nvPr>
            <p:ph type="title"/>
          </p:nvPr>
        </p:nvSpPr>
        <p:spPr>
          <a:xfrm>
            <a:off x="1451579" y="804520"/>
            <a:ext cx="9603275" cy="587136"/>
          </a:xfrm>
        </p:spPr>
        <p:txBody>
          <a:bodyPr/>
          <a:lstStyle/>
          <a:p>
            <a:r>
              <a:rPr lang="en-US" dirty="0"/>
              <a:t>Common Cuisine</a:t>
            </a:r>
          </a:p>
        </p:txBody>
      </p:sp>
      <p:sp>
        <p:nvSpPr>
          <p:cNvPr id="3" name="Content Placeholder 2">
            <a:extLst>
              <a:ext uri="{FF2B5EF4-FFF2-40B4-BE49-F238E27FC236}">
                <a16:creationId xmlns:a16="http://schemas.microsoft.com/office/drawing/2014/main" id="{44AF4A04-FB9B-764A-81CB-8FC1983BFC27}"/>
              </a:ext>
            </a:extLst>
          </p:cNvPr>
          <p:cNvSpPr>
            <a:spLocks noGrp="1"/>
          </p:cNvSpPr>
          <p:nvPr>
            <p:ph idx="1"/>
          </p:nvPr>
        </p:nvSpPr>
        <p:spPr/>
        <p:txBody>
          <a:bodyPr/>
          <a:lstStyle/>
          <a:p>
            <a:r>
              <a:rPr lang="en-US" dirty="0"/>
              <a:t>To check the common food cuisines between Toronto, Canada and New York City, USA.</a:t>
            </a:r>
          </a:p>
          <a:p>
            <a:r>
              <a:rPr lang="en-US" dirty="0"/>
              <a:t>We will explore the NY and Toronto dataset to see </a:t>
            </a:r>
          </a:p>
          <a:p>
            <a:pPr lvl="2"/>
            <a:r>
              <a:rPr lang="en-US" dirty="0"/>
              <a:t>How does the types of cuisines in Toronto and New York vary? </a:t>
            </a:r>
          </a:p>
          <a:p>
            <a:pPr lvl="2"/>
            <a:r>
              <a:rPr lang="en-US" dirty="0"/>
              <a:t>Which Cuisines are popular in Toronto and New York? </a:t>
            </a:r>
          </a:p>
          <a:p>
            <a:r>
              <a:rPr lang="en-US" dirty="0"/>
              <a:t>Trying to find answers to above mentioned question in the Jupiter notebook. </a:t>
            </a:r>
          </a:p>
          <a:p>
            <a:r>
              <a:rPr lang="en-US" dirty="0"/>
              <a:t>Target audience will be one who has recently shifted in this city OR Existing locality who can get benefit to explore more cuisines in neighborhood</a:t>
            </a:r>
          </a:p>
          <a:p>
            <a:endParaRPr lang="en-US" dirty="0"/>
          </a:p>
        </p:txBody>
      </p:sp>
    </p:spTree>
    <p:extLst>
      <p:ext uri="{BB962C8B-B14F-4D97-AF65-F5344CB8AC3E}">
        <p14:creationId xmlns:p14="http://schemas.microsoft.com/office/powerpoint/2010/main" val="1366742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EB75-63FD-B146-81EF-ABDF19B181FD}"/>
              </a:ext>
            </a:extLst>
          </p:cNvPr>
          <p:cNvSpPr>
            <a:spLocks noGrp="1"/>
          </p:cNvSpPr>
          <p:nvPr>
            <p:ph type="title"/>
          </p:nvPr>
        </p:nvSpPr>
        <p:spPr>
          <a:xfrm>
            <a:off x="1451579" y="1241664"/>
            <a:ext cx="9603275" cy="587136"/>
          </a:xfrm>
        </p:spPr>
        <p:txBody>
          <a:bodyPr/>
          <a:lstStyle/>
          <a:p>
            <a:r>
              <a:rPr lang="en-US" b="1" dirty="0"/>
              <a:t>Data Collection</a:t>
            </a:r>
          </a:p>
        </p:txBody>
      </p:sp>
      <p:sp>
        <p:nvSpPr>
          <p:cNvPr id="3" name="Content Placeholder 2">
            <a:extLst>
              <a:ext uri="{FF2B5EF4-FFF2-40B4-BE49-F238E27FC236}">
                <a16:creationId xmlns:a16="http://schemas.microsoft.com/office/drawing/2014/main" id="{44AF4A04-FB9B-764A-81CB-8FC1983BFC27}"/>
              </a:ext>
            </a:extLst>
          </p:cNvPr>
          <p:cNvSpPr>
            <a:spLocks noGrp="1"/>
          </p:cNvSpPr>
          <p:nvPr>
            <p:ph idx="1"/>
          </p:nvPr>
        </p:nvSpPr>
        <p:spPr/>
        <p:txBody>
          <a:bodyPr>
            <a:normAutofit/>
          </a:bodyPr>
          <a:lstStyle/>
          <a:p>
            <a:r>
              <a:rPr lang="en-US" sz="1900" b="1" dirty="0"/>
              <a:t>New York Location Dataset</a:t>
            </a:r>
            <a:r>
              <a:rPr lang="en-US" sz="1900" dirty="0"/>
              <a:t> will be collected from web (NYU Spatial Data Repository </a:t>
            </a:r>
            <a:r>
              <a:rPr lang="en-US" sz="1900" b="1" u="sng" dirty="0">
                <a:hlinkClick r:id="rId2"/>
              </a:rPr>
              <a:t>link</a:t>
            </a:r>
            <a:r>
              <a:rPr lang="en-US" sz="1900" dirty="0"/>
              <a:t>) which is available in Json format. In Python it will be converted to CSV format. </a:t>
            </a:r>
          </a:p>
          <a:p>
            <a:r>
              <a:rPr lang="en-US" sz="1900" b="1" dirty="0"/>
              <a:t>Notebook </a:t>
            </a:r>
            <a:r>
              <a:rPr lang="en-US" b="1" u="sng" dirty="0">
                <a:solidFill>
                  <a:schemeClr val="accent1"/>
                </a:solidFill>
                <a:hlinkClick r:id="rId3"/>
              </a:rPr>
              <a:t>link</a:t>
            </a:r>
            <a:r>
              <a:rPr lang="en-US" sz="1900" b="1" dirty="0"/>
              <a:t> to explore NY &amp; Toronto  Dataset</a:t>
            </a:r>
            <a:endParaRPr lang="en-US" sz="1800" b="1" dirty="0"/>
          </a:p>
          <a:p>
            <a:endParaRPr lang="en-US" sz="1900" dirty="0"/>
          </a:p>
          <a:p>
            <a:r>
              <a:rPr lang="en-US" sz="1900" b="1" dirty="0"/>
              <a:t>Toronto Location Dataset</a:t>
            </a:r>
            <a:r>
              <a:rPr lang="en-US" sz="1900" dirty="0"/>
              <a:t> Like NY location dataset Toronto dataset will be build with same columns. Link to Dataset </a:t>
            </a:r>
            <a:r>
              <a:rPr lang="en-US" sz="1900" b="1" dirty="0">
                <a:hlinkClick r:id="rId4"/>
              </a:rPr>
              <a:t>link</a:t>
            </a:r>
            <a:endParaRPr lang="en-US" sz="1900" b="1" dirty="0"/>
          </a:p>
        </p:txBody>
      </p:sp>
    </p:spTree>
    <p:extLst>
      <p:ext uri="{BB962C8B-B14F-4D97-AF65-F5344CB8AC3E}">
        <p14:creationId xmlns:p14="http://schemas.microsoft.com/office/powerpoint/2010/main" val="341234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EB75-63FD-B146-81EF-ABDF19B181FD}"/>
              </a:ext>
            </a:extLst>
          </p:cNvPr>
          <p:cNvSpPr>
            <a:spLocks noGrp="1"/>
          </p:cNvSpPr>
          <p:nvPr>
            <p:ph type="title"/>
          </p:nvPr>
        </p:nvSpPr>
        <p:spPr>
          <a:xfrm>
            <a:off x="1451579" y="1241664"/>
            <a:ext cx="9603275" cy="587136"/>
          </a:xfrm>
        </p:spPr>
        <p:txBody>
          <a:bodyPr/>
          <a:lstStyle/>
          <a:p>
            <a:r>
              <a:rPr lang="en-US" b="1" dirty="0"/>
              <a:t>Neighborhoods of  Toronto</a:t>
            </a:r>
          </a:p>
        </p:txBody>
      </p:sp>
      <p:pic>
        <p:nvPicPr>
          <p:cNvPr id="4" name="Content Placeholder 3">
            <a:extLst>
              <a:ext uri="{FF2B5EF4-FFF2-40B4-BE49-F238E27FC236}">
                <a16:creationId xmlns:a16="http://schemas.microsoft.com/office/drawing/2014/main" id="{A0CBB7F7-0291-7C40-82F0-C4848274B5DF}"/>
              </a:ext>
            </a:extLst>
          </p:cNvPr>
          <p:cNvPicPr>
            <a:picLocks noGrp="1" noChangeAspect="1"/>
          </p:cNvPicPr>
          <p:nvPr>
            <p:ph idx="1"/>
          </p:nvPr>
        </p:nvPicPr>
        <p:blipFill>
          <a:blip r:embed="rId2"/>
          <a:stretch>
            <a:fillRect/>
          </a:stretch>
        </p:blipFill>
        <p:spPr>
          <a:xfrm>
            <a:off x="1451578" y="2016125"/>
            <a:ext cx="6160505" cy="3874036"/>
          </a:xfrm>
          <a:prstGeom prst="rect">
            <a:avLst/>
          </a:prstGeom>
        </p:spPr>
      </p:pic>
      <p:sp>
        <p:nvSpPr>
          <p:cNvPr id="5" name="Content Placeholder 2">
            <a:extLst>
              <a:ext uri="{FF2B5EF4-FFF2-40B4-BE49-F238E27FC236}">
                <a16:creationId xmlns:a16="http://schemas.microsoft.com/office/drawing/2014/main" id="{239A5CDF-C78D-4342-A037-E1C5D7BE81AD}"/>
              </a:ext>
            </a:extLst>
          </p:cNvPr>
          <p:cNvSpPr txBox="1">
            <a:spLocks/>
          </p:cNvSpPr>
          <p:nvPr/>
        </p:nvSpPr>
        <p:spPr>
          <a:xfrm>
            <a:off x="7932716" y="1988719"/>
            <a:ext cx="387028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900" b="1" dirty="0"/>
              <a:t>Neighborhoods of Toronto can be seen in this map.</a:t>
            </a:r>
            <a:endParaRPr lang="en-US" sz="1800" b="1" dirty="0"/>
          </a:p>
        </p:txBody>
      </p:sp>
    </p:spTree>
    <p:extLst>
      <p:ext uri="{BB962C8B-B14F-4D97-AF65-F5344CB8AC3E}">
        <p14:creationId xmlns:p14="http://schemas.microsoft.com/office/powerpoint/2010/main" val="54157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EB75-63FD-B146-81EF-ABDF19B181FD}"/>
              </a:ext>
            </a:extLst>
          </p:cNvPr>
          <p:cNvSpPr>
            <a:spLocks noGrp="1"/>
          </p:cNvSpPr>
          <p:nvPr>
            <p:ph type="title"/>
          </p:nvPr>
        </p:nvSpPr>
        <p:spPr>
          <a:xfrm>
            <a:off x="1451579" y="1241664"/>
            <a:ext cx="9603275" cy="587136"/>
          </a:xfrm>
        </p:spPr>
        <p:txBody>
          <a:bodyPr/>
          <a:lstStyle/>
          <a:p>
            <a:r>
              <a:rPr lang="en-US" b="1" dirty="0"/>
              <a:t>Neighborhood's of New York </a:t>
            </a:r>
          </a:p>
        </p:txBody>
      </p:sp>
      <p:sp>
        <p:nvSpPr>
          <p:cNvPr id="5" name="Content Placeholder 2">
            <a:extLst>
              <a:ext uri="{FF2B5EF4-FFF2-40B4-BE49-F238E27FC236}">
                <a16:creationId xmlns:a16="http://schemas.microsoft.com/office/drawing/2014/main" id="{239A5CDF-C78D-4342-A037-E1C5D7BE81AD}"/>
              </a:ext>
            </a:extLst>
          </p:cNvPr>
          <p:cNvSpPr txBox="1">
            <a:spLocks/>
          </p:cNvSpPr>
          <p:nvPr/>
        </p:nvSpPr>
        <p:spPr>
          <a:xfrm>
            <a:off x="7184571" y="2015732"/>
            <a:ext cx="387028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900" b="1" dirty="0"/>
              <a:t>Neighborhoods of  New York can be seen in this map.</a:t>
            </a:r>
            <a:endParaRPr lang="en-US" sz="1800" b="1" dirty="0"/>
          </a:p>
        </p:txBody>
      </p:sp>
      <p:pic>
        <p:nvPicPr>
          <p:cNvPr id="7" name="Picture 6">
            <a:extLst>
              <a:ext uri="{FF2B5EF4-FFF2-40B4-BE49-F238E27FC236}">
                <a16:creationId xmlns:a16="http://schemas.microsoft.com/office/drawing/2014/main" id="{9E8CC6E7-4C6B-204E-99B3-72084173599B}"/>
              </a:ext>
            </a:extLst>
          </p:cNvPr>
          <p:cNvPicPr>
            <a:picLocks noChangeAspect="1"/>
          </p:cNvPicPr>
          <p:nvPr/>
        </p:nvPicPr>
        <p:blipFill>
          <a:blip r:embed="rId2"/>
          <a:stretch>
            <a:fillRect/>
          </a:stretch>
        </p:blipFill>
        <p:spPr>
          <a:xfrm>
            <a:off x="1451580" y="2015732"/>
            <a:ext cx="5732992" cy="3811980"/>
          </a:xfrm>
          <a:prstGeom prst="rect">
            <a:avLst/>
          </a:prstGeom>
        </p:spPr>
      </p:pic>
    </p:spTree>
    <p:extLst>
      <p:ext uri="{BB962C8B-B14F-4D97-AF65-F5344CB8AC3E}">
        <p14:creationId xmlns:p14="http://schemas.microsoft.com/office/powerpoint/2010/main" val="2047381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D329-D62B-4F4C-9381-D9A3C1745710}"/>
              </a:ext>
            </a:extLst>
          </p:cNvPr>
          <p:cNvSpPr>
            <a:spLocks noGrp="1"/>
          </p:cNvSpPr>
          <p:nvPr>
            <p:ph type="title"/>
          </p:nvPr>
        </p:nvSpPr>
        <p:spPr/>
        <p:txBody>
          <a:bodyPr/>
          <a:lstStyle/>
          <a:p>
            <a:r>
              <a:rPr lang="en-US" dirty="0"/>
              <a:t>K Means Model cluster Neighborhood (Toronto Data set)</a:t>
            </a:r>
          </a:p>
        </p:txBody>
      </p:sp>
      <p:pic>
        <p:nvPicPr>
          <p:cNvPr id="5" name="Content Placeholder 4" descr="A screenshot of a cell phone&#10;&#10;Description automatically generated">
            <a:extLst>
              <a:ext uri="{FF2B5EF4-FFF2-40B4-BE49-F238E27FC236}">
                <a16:creationId xmlns:a16="http://schemas.microsoft.com/office/drawing/2014/main" id="{BC309075-C499-6D40-A52D-D3AD60DBB082}"/>
              </a:ext>
            </a:extLst>
          </p:cNvPr>
          <p:cNvPicPr>
            <a:picLocks noGrp="1" noChangeAspect="1"/>
          </p:cNvPicPr>
          <p:nvPr>
            <p:ph idx="1"/>
          </p:nvPr>
        </p:nvPicPr>
        <p:blipFill>
          <a:blip r:embed="rId2"/>
          <a:stretch>
            <a:fillRect/>
          </a:stretch>
        </p:blipFill>
        <p:spPr>
          <a:xfrm>
            <a:off x="1293812" y="2048673"/>
            <a:ext cx="9604375" cy="1625355"/>
          </a:xfrm>
        </p:spPr>
      </p:pic>
      <p:pic>
        <p:nvPicPr>
          <p:cNvPr id="1025" name="Picture 1" descr="page12image35444736">
            <a:extLst>
              <a:ext uri="{FF2B5EF4-FFF2-40B4-BE49-F238E27FC236}">
                <a16:creationId xmlns:a16="http://schemas.microsoft.com/office/drawing/2014/main" id="{7296759E-5DB9-EA42-9F37-03281725D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217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290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D329-D62B-4F4C-9381-D9A3C1745710}"/>
              </a:ext>
            </a:extLst>
          </p:cNvPr>
          <p:cNvSpPr>
            <a:spLocks noGrp="1"/>
          </p:cNvSpPr>
          <p:nvPr>
            <p:ph type="title"/>
          </p:nvPr>
        </p:nvSpPr>
        <p:spPr/>
        <p:txBody>
          <a:bodyPr/>
          <a:lstStyle/>
          <a:p>
            <a:r>
              <a:rPr lang="en-US" dirty="0"/>
              <a:t>Display cluster Neighborhood on MAP (New York Data set)</a:t>
            </a:r>
          </a:p>
        </p:txBody>
      </p:sp>
      <p:pic>
        <p:nvPicPr>
          <p:cNvPr id="5" name="Content Placeholder 4" descr="A screenshot of a social media post&#10;&#10;Description automatically generated">
            <a:extLst>
              <a:ext uri="{FF2B5EF4-FFF2-40B4-BE49-F238E27FC236}">
                <a16:creationId xmlns:a16="http://schemas.microsoft.com/office/drawing/2014/main" id="{0739A8FB-FDD8-624F-95A8-3B38FC57342B}"/>
              </a:ext>
            </a:extLst>
          </p:cNvPr>
          <p:cNvPicPr>
            <a:picLocks noGrp="1" noChangeAspect="1"/>
          </p:cNvPicPr>
          <p:nvPr>
            <p:ph idx="1"/>
          </p:nvPr>
        </p:nvPicPr>
        <p:blipFill>
          <a:blip r:embed="rId2"/>
          <a:stretch>
            <a:fillRect/>
          </a:stretch>
        </p:blipFill>
        <p:spPr>
          <a:xfrm>
            <a:off x="1450975" y="2048673"/>
            <a:ext cx="9957254" cy="2955574"/>
          </a:xfrm>
        </p:spPr>
      </p:pic>
      <p:pic>
        <p:nvPicPr>
          <p:cNvPr id="1025" name="Picture 1" descr="page12image35444736">
            <a:extLst>
              <a:ext uri="{FF2B5EF4-FFF2-40B4-BE49-F238E27FC236}">
                <a16:creationId xmlns:a16="http://schemas.microsoft.com/office/drawing/2014/main" id="{7296759E-5DB9-EA42-9F37-03281725D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217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878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7AB0206-37E1-864C-9FEC-C8E00C8770B3}"/>
              </a:ext>
            </a:extLst>
          </p:cNvPr>
          <p:cNvSpPr>
            <a:spLocks noGrp="1"/>
          </p:cNvSpPr>
          <p:nvPr>
            <p:ph type="title"/>
          </p:nvPr>
        </p:nvSpPr>
        <p:spPr>
          <a:xfrm>
            <a:off x="1451579" y="804519"/>
            <a:ext cx="5550357" cy="1049235"/>
          </a:xfrm>
        </p:spPr>
        <p:txBody>
          <a:bodyPr>
            <a:normAutofit/>
          </a:bodyPr>
          <a:lstStyle/>
          <a:p>
            <a:r>
              <a:rPr lang="en-US" dirty="0"/>
              <a:t>Conclusion</a:t>
            </a:r>
          </a:p>
        </p:txBody>
      </p:sp>
      <p:sp>
        <p:nvSpPr>
          <p:cNvPr id="26" name="Rectangle 25">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552538C-89DE-5C45-8592-2252543AD092}"/>
              </a:ext>
            </a:extLst>
          </p:cNvPr>
          <p:cNvSpPr>
            <a:spLocks noGrp="1"/>
          </p:cNvSpPr>
          <p:nvPr>
            <p:ph idx="1"/>
          </p:nvPr>
        </p:nvSpPr>
        <p:spPr>
          <a:xfrm>
            <a:off x="1451579" y="2015732"/>
            <a:ext cx="5550357" cy="3450613"/>
          </a:xfrm>
        </p:spPr>
        <p:txBody>
          <a:bodyPr>
            <a:normAutofit/>
          </a:bodyPr>
          <a:lstStyle/>
          <a:p>
            <a:pPr>
              <a:lnSpc>
                <a:spcPct val="110000"/>
              </a:lnSpc>
            </a:pPr>
            <a:r>
              <a:rPr lang="en-US" sz="1000" b="1" dirty="0"/>
              <a:t>Notebook </a:t>
            </a:r>
            <a:r>
              <a:rPr lang="en-US" sz="1000" b="1" u="sng" dirty="0">
                <a:hlinkClick r:id="rId2"/>
              </a:rPr>
              <a:t>link</a:t>
            </a:r>
            <a:r>
              <a:rPr lang="en-US" sz="1000" b="1" dirty="0"/>
              <a:t> to explore NY &amp; Toronto  Dataset.</a:t>
            </a:r>
          </a:p>
          <a:p>
            <a:pPr>
              <a:lnSpc>
                <a:spcPct val="110000"/>
              </a:lnSpc>
            </a:pPr>
            <a:r>
              <a:rPr lang="en-US" sz="1000" dirty="0"/>
              <a:t>To conclude compared Downtown Toronto and New York restaurants from data frame. </a:t>
            </a:r>
          </a:p>
          <a:p>
            <a:pPr marL="0" indent="0">
              <a:lnSpc>
                <a:spcPct val="110000"/>
              </a:lnSpc>
              <a:buNone/>
            </a:pPr>
            <a:r>
              <a:rPr lang="en-US" sz="1000" dirty="0"/>
              <a:t>In graph we can see just the 1st Most Common and so on. </a:t>
            </a:r>
            <a:r>
              <a:rPr lang="en-US" sz="1000" b="1" dirty="0"/>
              <a:t>count plot </a:t>
            </a:r>
            <a:r>
              <a:rPr lang="en-US" sz="1000" dirty="0"/>
              <a:t>from </a:t>
            </a:r>
            <a:r>
              <a:rPr lang="en-US" sz="1000" b="1" dirty="0"/>
              <a:t>Seaborn</a:t>
            </a:r>
            <a:r>
              <a:rPr lang="en-US" sz="1000" dirty="0"/>
              <a:t> package  is used to visualize results.</a:t>
            </a:r>
          </a:p>
          <a:p>
            <a:pPr marL="0" indent="0">
              <a:lnSpc>
                <a:spcPct val="110000"/>
              </a:lnSpc>
              <a:buNone/>
            </a:pPr>
            <a:r>
              <a:rPr lang="en-US" sz="1000" dirty="0"/>
              <a:t>From the graphs it is clear that Thai Restaurant is 1st Most Common Restaurant in Downtown Toronto Area. However, we can also see another value named just ‘Restaurant’. This can be considered as an inconsistency as we don’t know what kind of food that restaurant serves. We can assume that this restaurant serves majority of cuisines. In the similar way visualizations are generated for Toronto Data.</a:t>
            </a:r>
          </a:p>
          <a:p>
            <a:pPr>
              <a:lnSpc>
                <a:spcPct val="110000"/>
              </a:lnSpc>
            </a:pPr>
            <a:r>
              <a:rPr lang="en-US" sz="1000" b="1" u="sng" dirty="0"/>
              <a:t>Most Common Restaurants in Queens NY </a:t>
            </a:r>
            <a:endParaRPr lang="en-US" sz="1000" dirty="0"/>
          </a:p>
          <a:p>
            <a:pPr>
              <a:lnSpc>
                <a:spcPct val="110000"/>
              </a:lnSpc>
            </a:pPr>
            <a:r>
              <a:rPr lang="en-US" sz="1000" dirty="0"/>
              <a:t>We can see that Restaurant, likewise if Toronto graph this can be considered as an inconsistency as we don’t know what kind of food that restaurant serves. We can assume that this restaurant serves majority of cuisines. Vietnam  and Italian Restaurants lead the 1st Most Common Restaurants in Queens NY.</a:t>
            </a:r>
          </a:p>
          <a:p>
            <a:pPr>
              <a:lnSpc>
                <a:spcPct val="110000"/>
              </a:lnSpc>
            </a:pPr>
            <a:endParaRPr lang="en-US" sz="1000" b="1" dirty="0"/>
          </a:p>
        </p:txBody>
      </p:sp>
      <p:pic>
        <p:nvPicPr>
          <p:cNvPr id="6" name="Picture 5" descr="A screenshot of a cell phone&#10;&#10;Description automatically generated">
            <a:extLst>
              <a:ext uri="{FF2B5EF4-FFF2-40B4-BE49-F238E27FC236}">
                <a16:creationId xmlns:a16="http://schemas.microsoft.com/office/drawing/2014/main" id="{6CB6638F-A6B3-AE49-B784-C79B01CB8BFC}"/>
              </a:ext>
            </a:extLst>
          </p:cNvPr>
          <p:cNvPicPr>
            <a:picLocks noChangeAspect="1"/>
          </p:cNvPicPr>
          <p:nvPr/>
        </p:nvPicPr>
        <p:blipFill>
          <a:blip r:embed="rId3"/>
          <a:stretch>
            <a:fillRect/>
          </a:stretch>
        </p:blipFill>
        <p:spPr>
          <a:xfrm>
            <a:off x="7232074" y="481108"/>
            <a:ext cx="4959624" cy="2645947"/>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10D87F1A-4AB8-264E-BDE4-C1BB065DF25F}"/>
              </a:ext>
            </a:extLst>
          </p:cNvPr>
          <p:cNvPicPr>
            <a:picLocks noChangeAspect="1"/>
          </p:cNvPicPr>
          <p:nvPr/>
        </p:nvPicPr>
        <p:blipFill>
          <a:blip r:embed="rId4"/>
          <a:stretch>
            <a:fillRect/>
          </a:stretch>
        </p:blipFill>
        <p:spPr>
          <a:xfrm>
            <a:off x="7232074" y="3138486"/>
            <a:ext cx="4959926" cy="2986931"/>
          </a:xfrm>
          <a:prstGeom prst="rect">
            <a:avLst/>
          </a:prstGeom>
        </p:spPr>
      </p:pic>
      <p:pic>
        <p:nvPicPr>
          <p:cNvPr id="28" name="Picture 27">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0723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0</TotalTime>
  <Words>398</Words>
  <Application>Microsoft Macintosh PowerPoint</Application>
  <PresentationFormat>Widescreen</PresentationFormat>
  <Paragraphs>26</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Gill Sans MT</vt:lpstr>
      <vt:lpstr>Gallery</vt:lpstr>
      <vt:lpstr>common food cuisines in Canada (Toronto )and USA (New York City)</vt:lpstr>
      <vt:lpstr>Common Cuisine</vt:lpstr>
      <vt:lpstr>Data Collection</vt:lpstr>
      <vt:lpstr>Neighborhoods of  Toronto</vt:lpstr>
      <vt:lpstr>Neighborhood's of New York </vt:lpstr>
      <vt:lpstr>K Means Model cluster Neighborhood (Toronto Data set)</vt:lpstr>
      <vt:lpstr>Display cluster Neighborhood on MAP (New York Data set)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food cuisines in Canada (Toronto )and USA (New York City)</dc:title>
  <dc:creator>Puja Rohatgi</dc:creator>
  <cp:lastModifiedBy>Puja Rohatgi</cp:lastModifiedBy>
  <cp:revision>1</cp:revision>
  <dcterms:created xsi:type="dcterms:W3CDTF">2019-12-16T06:52:58Z</dcterms:created>
  <dcterms:modified xsi:type="dcterms:W3CDTF">2019-12-16T06:53:58Z</dcterms:modified>
</cp:coreProperties>
</file>